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  <p:sldMasterId id="2147483694" r:id="rId5"/>
  </p:sldMasterIdLst>
  <p:notesMasterIdLst>
    <p:notesMasterId r:id="rId16"/>
  </p:notesMasterIdLst>
  <p:handoutMasterIdLst>
    <p:handoutMasterId r:id="rId17"/>
  </p:handoutMasterIdLst>
  <p:sldIdLst>
    <p:sldId id="268" r:id="rId6"/>
    <p:sldId id="275" r:id="rId7"/>
    <p:sldId id="286" r:id="rId8"/>
    <p:sldId id="276" r:id="rId9"/>
    <p:sldId id="277" r:id="rId10"/>
    <p:sldId id="278" r:id="rId11"/>
    <p:sldId id="279" r:id="rId12"/>
    <p:sldId id="287" r:id="rId13"/>
    <p:sldId id="288" r:id="rId14"/>
    <p:sldId id="261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5D"/>
    <a:srgbClr val="DCE7F0"/>
    <a:srgbClr val="1D8DB0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1872BB-CBD3-BE46-B820-8252C1DD8324}" v="12" dt="2026-04-24T10:13:58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66" autoAdjust="0"/>
    <p:restoredTop sz="94652"/>
  </p:normalViewPr>
  <p:slideViewPr>
    <p:cSldViewPr snapToGrid="0" snapToObjects="1">
      <p:cViewPr varScale="1">
        <p:scale>
          <a:sx n="130" d="100"/>
          <a:sy n="130" d="100"/>
        </p:scale>
        <p:origin x="19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8" d="100"/>
          <a:sy n="158" d="100"/>
        </p:scale>
        <p:origin x="424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24-04-2026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24-04-2026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647998"/>
            <a:ext cx="12193200" cy="445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BBB5-DA62-0A44-B69C-064F9D694C01}" type="datetime1">
              <a:rPr lang="nl-BE" smtClean="0"/>
              <a:t>24/04/2026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6D57F-7A94-AF42-84DE-97583F6BD95E}" type="datetime1">
              <a:rPr lang="nl-BE" smtClean="0"/>
              <a:t>24/04/2026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846B2-E1E2-1B41-81EF-2C97CAEF38DB}" type="datetime1">
              <a:rPr lang="nl-BE" smtClean="0"/>
              <a:t>24/04/2026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90A7-D4DA-0D4A-964E-B62ECBC9B595}" type="datetime1">
              <a:rPr lang="nl-BE" smtClean="0"/>
              <a:t>24/04/2026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2ACD6-3807-E34C-AAC1-3C5D2CB013AA}" type="datetime1">
              <a:rPr lang="nl-BE" smtClean="0"/>
              <a:t>24/04/2026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77300-C546-C145-9969-7ABAE0C78B31}" type="datetime1">
              <a:rPr lang="nl-BE" smtClean="0"/>
              <a:t>24/04/2026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B722-8E7F-834C-8DA9-75C1D5EDBE1A}" type="datetime1">
              <a:rPr lang="nl-BE" smtClean="0"/>
              <a:t>24/04/2026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S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8DCB-18B5-1B49-A3D6-AB5F4A6799B1}" type="datetime1">
              <a:rPr lang="nl-BE" smtClean="0"/>
              <a:t>24/04/2026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0FD0-769D-904D-8E9B-A0E949F8550D}" type="datetime1">
              <a:rPr lang="nl-BE" smtClean="0"/>
              <a:t>24/04/2026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1E61B-CAA6-D64A-B0E4-6D8AFDC11C8C}" type="datetime1">
              <a:rPr lang="nl-BE" smtClean="0"/>
              <a:t>24/04/2026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9AF64536-71A3-1045-9C1A-72EA18C713A2}" type="datetime1">
              <a:rPr lang="nl-BE" smtClean="0"/>
              <a:t>24/04/2026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BE"/>
              <a:t>Prof. Dr. Alain-Laurent Verbeke  -  OVB 24 april 2026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76000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3CDC3EDF-EAD3-0748-8233-F191F5CCB769}" type="datetime1">
              <a:rPr lang="nl-BE" smtClean="0"/>
              <a:t>24/04/2026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BE"/>
              <a:t>Prof. Dr. Alain-Laurent Verbeke  -  OVB 24 april 2026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76000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lv@kuleuven.b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16C3CAD-8069-4EAA-BF68-8449926B6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00" y="3931920"/>
            <a:ext cx="10351829" cy="2678742"/>
          </a:xfrm>
        </p:spPr>
        <p:txBody>
          <a:bodyPr>
            <a:normAutofit/>
          </a:bodyPr>
          <a:lstStyle/>
          <a:p>
            <a:r>
              <a:rPr lang="en-US" b="1" dirty="0"/>
              <a:t>Prof. Dr. Alain-Laurent Verbeke</a:t>
            </a:r>
          </a:p>
          <a:p>
            <a:r>
              <a:rPr lang="nl-BE" sz="2000" dirty="0"/>
              <a:t>Gewoon Hoogleraar Privaatrecht, Onderhandelen &amp; Bemiddelen KU Leuven</a:t>
            </a:r>
          </a:p>
          <a:p>
            <a:r>
              <a:rPr lang="nl-BE" sz="2000" dirty="0"/>
              <a:t>Gewoon Hoogleraar Tilburg, Visiting Professor of Law Harvard</a:t>
            </a:r>
          </a:p>
          <a:p>
            <a:r>
              <a:rPr lang="nl-BE" sz="2000" dirty="0"/>
              <a:t>Advocaat</a:t>
            </a:r>
          </a:p>
          <a:p>
            <a:endParaRPr lang="nl-BE" sz="2000" dirty="0"/>
          </a:p>
          <a:p>
            <a:r>
              <a:rPr lang="nl-BE" sz="2000" dirty="0"/>
              <a:t>Congres OVB – Antwerpen – 24 april 2026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E3178D-219F-4425-B3C9-FC1D10535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99" y="1800000"/>
            <a:ext cx="10501732" cy="2083683"/>
          </a:xfrm>
        </p:spPr>
        <p:txBody>
          <a:bodyPr>
            <a:normAutofit/>
          </a:bodyPr>
          <a:lstStyle/>
          <a:p>
            <a:r>
              <a:rPr lang="nl-BE" sz="5400" b="1" dirty="0"/>
              <a:t>Rebalancing de advocatuur</a:t>
            </a:r>
          </a:p>
        </p:txBody>
      </p:sp>
    </p:spTree>
    <p:extLst>
      <p:ext uri="{BB962C8B-B14F-4D97-AF65-F5344CB8AC3E}">
        <p14:creationId xmlns:p14="http://schemas.microsoft.com/office/powerpoint/2010/main" val="871466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242E9C-2721-48D3-B87A-A798E5CF4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359036"/>
            <a:ext cx="11041200" cy="4760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-Een </a:t>
            </a:r>
            <a:r>
              <a:rPr lang="en-US" sz="2800" dirty="0" err="1"/>
              <a:t>paradoxale</a:t>
            </a:r>
            <a:r>
              <a:rPr lang="en-US" sz="2800" dirty="0"/>
              <a:t> </a:t>
            </a:r>
            <a:r>
              <a:rPr lang="en-US" sz="2800" dirty="0" err="1"/>
              <a:t>figuur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-</a:t>
            </a:r>
            <a:r>
              <a:rPr lang="en-US" sz="2800" dirty="0" err="1"/>
              <a:t>Partijdigheid</a:t>
            </a:r>
            <a:r>
              <a:rPr lang="en-US" sz="2800" dirty="0"/>
              <a:t> is de kern</a:t>
            </a:r>
          </a:p>
          <a:p>
            <a:pPr marL="0" indent="0">
              <a:buNone/>
            </a:pPr>
            <a:r>
              <a:rPr lang="en-US" sz="2800" dirty="0"/>
              <a:t>-Maar </a:t>
            </a:r>
            <a:r>
              <a:rPr lang="en-US" sz="2800" dirty="0" err="1"/>
              <a:t>niet</a:t>
            </a:r>
            <a:r>
              <a:rPr lang="en-US" sz="2800" dirty="0"/>
              <a:t> de </a:t>
            </a:r>
            <a:r>
              <a:rPr lang="en-US" sz="2800" dirty="0" err="1"/>
              <a:t>totaliteit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-</a:t>
            </a:r>
            <a:r>
              <a:rPr lang="en-US" sz="2800" dirty="0" err="1"/>
              <a:t>Verschuiving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-</a:t>
            </a:r>
            <a:r>
              <a:rPr lang="en-US" sz="2800" dirty="0" err="1"/>
              <a:t>Verlies</a:t>
            </a:r>
            <a:r>
              <a:rPr lang="en-US" sz="2800" dirty="0"/>
              <a:t> van </a:t>
            </a:r>
            <a:r>
              <a:rPr lang="en-US" sz="2800" dirty="0" err="1"/>
              <a:t>balans</a:t>
            </a:r>
            <a:r>
              <a:rPr lang="en-US" sz="2800" dirty="0"/>
              <a:t> – </a:t>
            </a:r>
            <a:r>
              <a:rPr lang="en-US" sz="2800" dirty="0" err="1"/>
              <a:t>remedie</a:t>
            </a:r>
            <a:r>
              <a:rPr lang="en-US" sz="2800" dirty="0"/>
              <a:t> = Rebalancing</a:t>
            </a:r>
          </a:p>
          <a:p>
            <a:pPr marL="0" indent="0">
              <a:buNone/>
            </a:pP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5DB5D-D910-4DB1-97DC-660D8E8D3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Prof. Dr. Alain-Laurent Verbeke  -  OVB 24 april 2026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55A31-9F26-4BBB-B93F-E05871B9B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CD9CAF-448D-45C1-8E8D-4BA9814D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1-Een </a:t>
            </a:r>
            <a:r>
              <a:rPr lang="en-US" dirty="0" err="1"/>
              <a:t>ongemakkelijke</a:t>
            </a:r>
            <a:r>
              <a:rPr lang="en-US" dirty="0"/>
              <a:t> diagnose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61557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5DB5D-D910-4DB1-97DC-660D8E8D3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55A31-9F26-4BBB-B93F-E05871B9B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CD9CAF-448D-45C1-8E8D-4BA9814D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2-De aantrekkingskracht van maximale partijdigheid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C14C3DF-1480-3AF6-C28B-DF57CBAF2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-Zealous advocacy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Duidelijk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Impliciete</a:t>
            </a:r>
            <a:r>
              <a:rPr lang="en-US" dirty="0"/>
              <a:t> </a:t>
            </a:r>
            <a:r>
              <a:rPr lang="en-US" dirty="0" err="1"/>
              <a:t>vooronderstellingen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Beroepsethiek</a:t>
            </a:r>
            <a:r>
              <a:rPr lang="en-US" dirty="0"/>
              <a:t> </a:t>
            </a:r>
            <a:r>
              <a:rPr lang="en-US" dirty="0" err="1"/>
              <a:t>louter</a:t>
            </a:r>
            <a:r>
              <a:rPr lang="en-US" dirty="0"/>
              <a:t> </a:t>
            </a:r>
            <a:r>
              <a:rPr lang="en-US" dirty="0" err="1"/>
              <a:t>grensbewaking</a:t>
            </a:r>
            <a:endParaRPr lang="en-US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50444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F678AC-9F25-4FC1-8F4F-90D3F7E29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310640"/>
            <a:ext cx="11041200" cy="4829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Afglijden</a:t>
            </a:r>
            <a:r>
              <a:rPr lang="en-US" dirty="0"/>
              <a:t> via </a:t>
            </a:r>
            <a:r>
              <a:rPr lang="en-US" dirty="0" err="1"/>
              <a:t>kleine</a:t>
            </a:r>
            <a:r>
              <a:rPr lang="en-US" dirty="0"/>
              <a:t> </a:t>
            </a:r>
            <a:r>
              <a:rPr lang="en-US" dirty="0" err="1"/>
              <a:t>keuzes</a:t>
            </a:r>
            <a:r>
              <a:rPr lang="en-US" dirty="0"/>
              <a:t>, </a:t>
            </a:r>
            <a:r>
              <a:rPr lang="en-US" dirty="0" err="1"/>
              <a:t>accenten</a:t>
            </a:r>
            <a:r>
              <a:rPr lang="en-US" dirty="0"/>
              <a:t>, </a:t>
            </a:r>
            <a:r>
              <a:rPr lang="en-US" dirty="0" err="1"/>
              <a:t>interpretaties</a:t>
            </a:r>
            <a:r>
              <a:rPr lang="en-US" dirty="0"/>
              <a:t>, </a:t>
            </a:r>
            <a:r>
              <a:rPr lang="en-US" dirty="0" err="1"/>
              <a:t>elke</a:t>
            </a:r>
            <a:r>
              <a:rPr lang="en-US" dirty="0"/>
              <a:t> </a:t>
            </a:r>
            <a:r>
              <a:rPr lang="en-US" dirty="0" err="1"/>
              <a:t>dag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-Omgang met </a:t>
            </a:r>
            <a:r>
              <a:rPr lang="en-US" dirty="0" err="1"/>
              <a:t>feiten</a:t>
            </a:r>
            <a:r>
              <a:rPr lang="en-US" dirty="0"/>
              <a:t>, </a:t>
            </a:r>
            <a:r>
              <a:rPr lang="en-US" dirty="0" err="1"/>
              <a:t>selectie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-Omgang met taal</a:t>
            </a:r>
          </a:p>
          <a:p>
            <a:pPr marL="0" indent="0">
              <a:buNone/>
            </a:pPr>
            <a:r>
              <a:rPr lang="en-US" dirty="0"/>
              <a:t>	-</a:t>
            </a:r>
            <a:r>
              <a:rPr lang="en-US" dirty="0" err="1"/>
              <a:t>suggestie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kwalificatie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taal?</a:t>
            </a:r>
          </a:p>
          <a:p>
            <a:pPr marL="0" indent="0">
              <a:buNone/>
            </a:pPr>
            <a:r>
              <a:rPr lang="en-US" dirty="0"/>
              <a:t>-Omgang met procedure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onderhandelingen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-”Lawyers, agents of the devil” </a:t>
            </a:r>
          </a:p>
          <a:p>
            <a:pPr marL="0" indent="0">
              <a:buNone/>
            </a:pPr>
            <a:r>
              <a:rPr lang="en-US" dirty="0"/>
              <a:t>–Omgang met </a:t>
            </a:r>
            <a:r>
              <a:rPr lang="en-US" dirty="0" err="1"/>
              <a:t>familiale</a:t>
            </a:r>
            <a:r>
              <a:rPr lang="en-US" dirty="0"/>
              <a:t> </a:t>
            </a:r>
            <a:r>
              <a:rPr lang="en-US" dirty="0" err="1"/>
              <a:t>conflicten</a:t>
            </a:r>
            <a:endParaRPr lang="en-US" dirty="0"/>
          </a:p>
          <a:p>
            <a:pPr marL="0" indent="0">
              <a:buNone/>
            </a:pPr>
            <a:endParaRPr lang="nl-BE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06CE3C-DB28-434B-8858-0B7E7CF1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80299-115B-4B87-B72F-077CE27E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F8756D-964A-4EF3-8875-FD1EA1A19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207036"/>
            <a:ext cx="11231120" cy="971524"/>
          </a:xfrm>
        </p:spPr>
        <p:txBody>
          <a:bodyPr>
            <a:normAutofit/>
          </a:bodyPr>
          <a:lstStyle/>
          <a:p>
            <a:r>
              <a:rPr lang="en-US" dirty="0"/>
              <a:t>3-Hellend </a:t>
            </a:r>
            <a:r>
              <a:rPr lang="en-US" dirty="0" err="1"/>
              <a:t>vlak</a:t>
            </a:r>
            <a:r>
              <a:rPr lang="en-US" dirty="0"/>
              <a:t> van de </a:t>
            </a:r>
            <a:r>
              <a:rPr lang="en-US" dirty="0" err="1"/>
              <a:t>strijdadvocatuur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7994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894DE-A782-45B1-892F-64108FAC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-Framing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Probleemoplossend</a:t>
            </a:r>
            <a:r>
              <a:rPr lang="en-US" dirty="0"/>
              <a:t> </a:t>
            </a:r>
            <a:r>
              <a:rPr lang="en-US" dirty="0" err="1"/>
              <a:t>onderhandelen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Spanningen</a:t>
            </a:r>
            <a:r>
              <a:rPr lang="en-US" dirty="0"/>
              <a:t> </a:t>
            </a:r>
            <a:r>
              <a:rPr lang="en-US" dirty="0" err="1"/>
              <a:t>managen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beheersen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429BF-516E-49D4-8703-53AD79AA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E4F75-1D76-4C3B-B099-CEBFFD1D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5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8A9AF7-21E6-46DE-A395-FF0BB17F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4-De advocaat </a:t>
            </a:r>
            <a:r>
              <a:rPr lang="en-US" dirty="0" err="1"/>
              <a:t>geeft</a:t>
            </a:r>
            <a:r>
              <a:rPr lang="en-US" dirty="0"/>
              <a:t> het conflict mee </a:t>
            </a:r>
            <a:r>
              <a:rPr lang="en-US" dirty="0" err="1"/>
              <a:t>vorm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90931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894DE-A782-45B1-892F-64108FAC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Specifieke</a:t>
            </a:r>
            <a:r>
              <a:rPr lang="en-US" dirty="0"/>
              <a:t> </a:t>
            </a:r>
            <a:r>
              <a:rPr lang="en-US" dirty="0" err="1"/>
              <a:t>aparte</a:t>
            </a:r>
            <a:r>
              <a:rPr lang="en-US" dirty="0"/>
              <a:t> </a:t>
            </a:r>
            <a:r>
              <a:rPr lang="en-US" dirty="0" err="1"/>
              <a:t>trajecten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Collaboratief</a:t>
            </a:r>
            <a:r>
              <a:rPr lang="en-US" dirty="0"/>
              <a:t> </a:t>
            </a:r>
            <a:r>
              <a:rPr lang="en-US" dirty="0" err="1"/>
              <a:t>onderhandelen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</a:t>
            </a:r>
            <a:r>
              <a:rPr lang="en-US" dirty="0" err="1"/>
              <a:t>niet</a:t>
            </a:r>
            <a:r>
              <a:rPr lang="en-US" dirty="0"/>
              <a:t> zo heel </a:t>
            </a:r>
            <a:r>
              <a:rPr lang="en-US" dirty="0" err="1"/>
              <a:t>verschillend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	-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aparte</a:t>
            </a:r>
            <a:r>
              <a:rPr lang="en-US" dirty="0"/>
              <a:t> </a:t>
            </a:r>
            <a:r>
              <a:rPr lang="en-US" dirty="0" err="1"/>
              <a:t>dierentuin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	-wat met </a:t>
            </a:r>
            <a:r>
              <a:rPr lang="en-US" dirty="0" err="1"/>
              <a:t>partijdigheid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Bemiddeling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-Hoe </a:t>
            </a:r>
            <a:r>
              <a:rPr lang="en-US" dirty="0" err="1"/>
              <a:t>integreren</a:t>
            </a:r>
            <a:r>
              <a:rPr lang="en-US" dirty="0"/>
              <a:t> in de </a:t>
            </a:r>
            <a:r>
              <a:rPr lang="en-US" dirty="0" err="1"/>
              <a:t>algemene</a:t>
            </a:r>
            <a:r>
              <a:rPr lang="en-US" dirty="0"/>
              <a:t> </a:t>
            </a:r>
            <a:r>
              <a:rPr lang="en-US" dirty="0" err="1"/>
              <a:t>praktijk</a:t>
            </a:r>
            <a:r>
              <a:rPr lang="en-US" dirty="0"/>
              <a:t>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429BF-516E-49D4-8703-53AD79AA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E4F75-1D76-4C3B-B099-CEBFFD1D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6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8A9AF7-21E6-46DE-A395-FF0BB17F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5-Wat met </a:t>
            </a:r>
            <a:r>
              <a:rPr lang="en-US" dirty="0" err="1"/>
              <a:t>bemiddeling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collaboratief</a:t>
            </a:r>
            <a:r>
              <a:rPr lang="en-US" dirty="0"/>
              <a:t> </a:t>
            </a:r>
            <a:r>
              <a:rPr lang="en-US" dirty="0" err="1"/>
              <a:t>onderhandelen</a:t>
            </a:r>
            <a:r>
              <a:rPr lang="en-US" dirty="0"/>
              <a:t>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3577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894DE-A782-45B1-892F-64108FAC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/>
              <a:t>-Partijdigheid en belang van cliënt – rechtsstaat</a:t>
            </a:r>
          </a:p>
          <a:p>
            <a:pPr marL="0" indent="0">
              <a:buNone/>
            </a:pPr>
            <a:r>
              <a:rPr lang="nl-BE" dirty="0"/>
              <a:t>-informatie assymetrie, cognitieve bias, strategische vertekening</a:t>
            </a:r>
          </a:p>
          <a:p>
            <a:pPr marL="0" indent="0">
              <a:buNone/>
            </a:pPr>
            <a:r>
              <a:rPr lang="nl-BE" dirty="0"/>
              <a:t>-cumulatieve effecten van individuele gedragingen – strijdcultuur</a:t>
            </a:r>
          </a:p>
          <a:p>
            <a:pPr marL="0" indent="0">
              <a:buNone/>
            </a:pPr>
            <a:r>
              <a:rPr lang="nl-BE" dirty="0"/>
              <a:t>-onvoldoende aandacht voor de relationele dimensie van het conflict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-Rebalancing partijdigheid – inbedden in breder normatief kader</a:t>
            </a:r>
          </a:p>
          <a:p>
            <a:pPr marL="0" indent="0">
              <a:buNone/>
            </a:pPr>
            <a:r>
              <a:rPr lang="nl-BE" dirty="0"/>
              <a:t>-Vier professionele grondhoudingen</a:t>
            </a:r>
          </a:p>
          <a:p>
            <a:pPr marL="0" indent="0">
              <a:buNone/>
            </a:pPr>
            <a:r>
              <a:rPr lang="nl-BE" dirty="0"/>
              <a:t>Intellectuele eerlijkheid – proportionaliteit in strategie – relationele dimensie van conflicten – professionele autonomie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429BF-516E-49D4-8703-53AD79AA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E4F75-1D76-4C3B-B099-CEBFFD1D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7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8A9AF7-21E6-46DE-A395-FF0BB17F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6-Slaat de pendule nu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door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samenwerking</a:t>
            </a:r>
            <a:r>
              <a:rPr lang="en-US" dirty="0"/>
              <a:t>?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43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894DE-A782-45B1-892F-64108FAC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relatie</a:t>
            </a:r>
            <a:r>
              <a:rPr lang="en-US" dirty="0"/>
              <a:t> advocaat – client </a:t>
            </a:r>
            <a:r>
              <a:rPr lang="en-US" dirty="0" err="1"/>
              <a:t>herijken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professionele</a:t>
            </a:r>
            <a:r>
              <a:rPr lang="en-US" dirty="0"/>
              <a:t> </a:t>
            </a:r>
            <a:r>
              <a:rPr lang="en-US" dirty="0" err="1"/>
              <a:t>houding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partijdig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bewust</a:t>
            </a:r>
            <a:r>
              <a:rPr lang="en-US" dirty="0"/>
              <a:t> van de </a:t>
            </a:r>
            <a:r>
              <a:rPr lang="en-US" dirty="0" err="1"/>
              <a:t>implicaties</a:t>
            </a:r>
            <a:r>
              <a:rPr lang="en-US" dirty="0"/>
              <a:t> van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handelen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verder</a:t>
            </a:r>
            <a:r>
              <a:rPr lang="en-US" dirty="0"/>
              <a:t> </a:t>
            </a:r>
            <a:r>
              <a:rPr lang="en-US" dirty="0" err="1"/>
              <a:t>gaan</a:t>
            </a:r>
            <a:r>
              <a:rPr lang="en-US" dirty="0"/>
              <a:t> dan het </a:t>
            </a:r>
            <a:r>
              <a:rPr lang="en-US" dirty="0" err="1"/>
              <a:t>onmiddelllijke</a:t>
            </a:r>
            <a:r>
              <a:rPr lang="en-US" dirty="0"/>
              <a:t> </a:t>
            </a:r>
            <a:r>
              <a:rPr lang="en-US" dirty="0" err="1"/>
              <a:t>juridische</a:t>
            </a:r>
            <a:r>
              <a:rPr lang="en-US" dirty="0"/>
              <a:t> </a:t>
            </a:r>
            <a:r>
              <a:rPr lang="en-US" dirty="0" err="1"/>
              <a:t>resultaat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spanningsveld</a:t>
            </a:r>
            <a:r>
              <a:rPr lang="en-US" dirty="0"/>
              <a:t> </a:t>
            </a:r>
            <a:r>
              <a:rPr lang="en-US" dirty="0" err="1"/>
              <a:t>identificatie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distantie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actieve</a:t>
            </a:r>
            <a:r>
              <a:rPr lang="en-US" dirty="0"/>
              <a:t> </a:t>
            </a:r>
            <a:r>
              <a:rPr lang="en-US" dirty="0" err="1"/>
              <a:t>rol</a:t>
            </a:r>
            <a:r>
              <a:rPr lang="en-US" dirty="0"/>
              <a:t> in de </a:t>
            </a:r>
            <a:r>
              <a:rPr lang="en-US" dirty="0" err="1"/>
              <a:t>strategie</a:t>
            </a:r>
            <a:r>
              <a:rPr lang="en-US" dirty="0"/>
              <a:t>: </a:t>
            </a:r>
            <a:r>
              <a:rPr lang="en-US" dirty="0" err="1"/>
              <a:t>cliënt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tegenspreken</a:t>
            </a:r>
            <a:endParaRPr lang="en-US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429BF-516E-49D4-8703-53AD79AA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E4F75-1D76-4C3B-B099-CEBFFD1D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8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8A9AF7-21E6-46DE-A395-FF0BB17F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7-Reflexieve </a:t>
            </a:r>
            <a:r>
              <a:rPr lang="en-US" dirty="0" err="1"/>
              <a:t>partijdigheid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022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894DE-A782-45B1-892F-64108FAC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Collectieve</a:t>
            </a:r>
            <a:r>
              <a:rPr lang="en-US" dirty="0"/>
              <a:t> </a:t>
            </a:r>
            <a:r>
              <a:rPr lang="en-US" dirty="0" err="1"/>
              <a:t>verantwoordelijkheid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rechtenopleiding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balie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beroepsorganisaties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rechterlijke</a:t>
            </a:r>
            <a:r>
              <a:rPr lang="en-US" dirty="0"/>
              <a:t> </a:t>
            </a:r>
            <a:r>
              <a:rPr lang="en-US" dirty="0" err="1"/>
              <a:t>macht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</a:t>
            </a:r>
            <a:r>
              <a:rPr lang="en-US" dirty="0" err="1"/>
              <a:t>maatschappelijke</a:t>
            </a:r>
            <a:r>
              <a:rPr lang="en-US" dirty="0"/>
              <a:t> context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Recht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praktijk</a:t>
            </a:r>
            <a:r>
              <a:rPr lang="en-US" dirty="0"/>
              <a:t>: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 regels maar </a:t>
            </a:r>
            <a:r>
              <a:rPr lang="en-US" dirty="0" err="1"/>
              <a:t>ook</a:t>
            </a:r>
            <a:r>
              <a:rPr lang="en-US" dirty="0"/>
              <a:t> de </a:t>
            </a:r>
            <a:r>
              <a:rPr lang="en-US" dirty="0" err="1"/>
              <a:t>manier</a:t>
            </a:r>
            <a:r>
              <a:rPr lang="en-US" dirty="0"/>
              <a:t> </a:t>
            </a:r>
            <a:r>
              <a:rPr lang="en-US" dirty="0" err="1"/>
              <a:t>waarop</a:t>
            </a:r>
            <a:r>
              <a:rPr lang="en-US" dirty="0"/>
              <a:t> regels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beslissingen</a:t>
            </a:r>
            <a:r>
              <a:rPr lang="en-US" dirty="0"/>
              <a:t> tot stand </a:t>
            </a:r>
            <a:r>
              <a:rPr lang="en-US" dirty="0" err="1"/>
              <a:t>komen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Rebalancing is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eindpunt</a:t>
            </a:r>
            <a:r>
              <a:rPr lang="en-US" dirty="0"/>
              <a:t>, </a:t>
            </a:r>
            <a:r>
              <a:rPr lang="en-US" dirty="0" err="1"/>
              <a:t>een</a:t>
            </a:r>
            <a:r>
              <a:rPr lang="en-US" dirty="0"/>
              <a:t> permanent </a:t>
            </a:r>
            <a:r>
              <a:rPr lang="en-US" dirty="0" err="1"/>
              <a:t>zoeken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evenwicht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echte</a:t>
            </a:r>
            <a:r>
              <a:rPr lang="en-US" dirty="0"/>
              <a:t> </a:t>
            </a:r>
            <a:r>
              <a:rPr lang="en-US" dirty="0" err="1"/>
              <a:t>professionaliteit</a:t>
            </a:r>
            <a:endParaRPr lang="nl-B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429BF-516E-49D4-8703-53AD79AA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Prof. Dr. Alain-Laurent Verbeke  -  OVB 24 april 2026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E4F75-1D76-4C3B-B099-CEBFFD1D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9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8A9AF7-21E6-46DE-A395-FF0BB17F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8-Samen rebalancing </a:t>
            </a:r>
            <a:r>
              <a:rPr lang="en-US" dirty="0" err="1"/>
              <a:t>mogelijk</a:t>
            </a:r>
            <a:r>
              <a:rPr lang="en-US" dirty="0"/>
              <a:t> </a:t>
            </a:r>
            <a:r>
              <a:rPr lang="en-US" dirty="0" err="1"/>
              <a:t>maken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44144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>
                <a:hlinkClick r:id="rId2"/>
              </a:rPr>
              <a:t>alv@kuleuven.be</a:t>
            </a:r>
            <a:endParaRPr lang="nl-NL" dirty="0"/>
          </a:p>
          <a:p>
            <a:r>
              <a:rPr lang="nl-NL" dirty="0"/>
              <a:t>linkedin.com/in/</a:t>
            </a:r>
            <a:r>
              <a:rPr lang="nl-NL" dirty="0" err="1"/>
              <a:t>alainlaurentverbeke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FA31404-DF9B-2387-6BF3-B954EBD3DD59}"/>
              </a:ext>
            </a:extLst>
          </p:cNvPr>
          <p:cNvSpPr txBox="1"/>
          <p:nvPr/>
        </p:nvSpPr>
        <p:spPr>
          <a:xfrm>
            <a:off x="2038662" y="1244183"/>
            <a:ext cx="97585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</a:rPr>
              <a:t>Besluit</a:t>
            </a:r>
          </a:p>
          <a:p>
            <a:endParaRPr lang="nl-BE" dirty="0">
              <a:solidFill>
                <a:schemeClr val="bg1"/>
              </a:solidFill>
            </a:endParaRPr>
          </a:p>
          <a:p>
            <a:r>
              <a:rPr lang="nl-BE" dirty="0">
                <a:solidFill>
                  <a:schemeClr val="bg1"/>
                </a:solidFill>
              </a:rPr>
              <a:t>Crisis van evenwicht</a:t>
            </a:r>
          </a:p>
          <a:p>
            <a:r>
              <a:rPr lang="nl-BE" dirty="0">
                <a:solidFill>
                  <a:schemeClr val="bg1"/>
                </a:solidFill>
              </a:rPr>
              <a:t>Meerdere logica’s integreren: partijdig en institutioneel verantwoordelijk</a:t>
            </a:r>
          </a:p>
          <a:p>
            <a:r>
              <a:rPr lang="nl-BE" dirty="0">
                <a:solidFill>
                  <a:schemeClr val="bg1"/>
                </a:solidFill>
              </a:rPr>
              <a:t>Partijdigheid hersitueren en herinterpreteren</a:t>
            </a:r>
          </a:p>
          <a:p>
            <a:r>
              <a:rPr lang="nl-BE" dirty="0">
                <a:solidFill>
                  <a:schemeClr val="bg1"/>
                </a:solidFill>
              </a:rPr>
              <a:t>Intellectuele eerlijkheid</a:t>
            </a:r>
          </a:p>
          <a:p>
            <a:r>
              <a:rPr lang="nl-BE" dirty="0">
                <a:solidFill>
                  <a:schemeClr val="bg1"/>
                </a:solidFill>
              </a:rPr>
              <a:t>Andere professionele cultuur: wat is succes?</a:t>
            </a:r>
          </a:p>
          <a:p>
            <a:endParaRPr lang="nl-BE" dirty="0">
              <a:solidFill>
                <a:schemeClr val="bg1"/>
              </a:solidFill>
            </a:endParaRPr>
          </a:p>
          <a:p>
            <a:r>
              <a:rPr lang="nl-BE" dirty="0">
                <a:solidFill>
                  <a:schemeClr val="bg1"/>
                </a:solidFill>
              </a:rPr>
              <a:t>Veeleisende opdracht voor individuele advocaat en voor de beroepsgroep</a:t>
            </a:r>
          </a:p>
          <a:p>
            <a:endParaRPr lang="nl-BE" dirty="0">
              <a:solidFill>
                <a:schemeClr val="bg1"/>
              </a:solidFill>
            </a:endParaRPr>
          </a:p>
          <a:p>
            <a:r>
              <a:rPr lang="nl-BE" dirty="0">
                <a:solidFill>
                  <a:schemeClr val="bg1"/>
                </a:solidFill>
              </a:rPr>
              <a:t>Boeiend toekomstperspectief</a:t>
            </a:r>
          </a:p>
        </p:txBody>
      </p:sp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1DA0F3916E074EBD55F0BB14078294" ma:contentTypeVersion="14" ma:contentTypeDescription="Create a new document." ma:contentTypeScope="" ma:versionID="ce708e59323491e61515e231c9836125">
  <xsd:schema xmlns:xsd="http://www.w3.org/2001/XMLSchema" xmlns:xs="http://www.w3.org/2001/XMLSchema" xmlns:p="http://schemas.microsoft.com/office/2006/metadata/properties" xmlns:ns3="3b7e306c-89b9-4506-ae2b-719c3661f9b6" xmlns:ns4="c13ace33-c334-411f-882f-0392191ebf05" targetNamespace="http://schemas.microsoft.com/office/2006/metadata/properties" ma:root="true" ma:fieldsID="bbffb2655d375be8a973b1ba9905dc35" ns3:_="" ns4:_="">
    <xsd:import namespace="3b7e306c-89b9-4506-ae2b-719c3661f9b6"/>
    <xsd:import namespace="c13ace33-c334-411f-882f-0392191ebf0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e306c-89b9-4506-ae2b-719c3661f9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3ace33-c334-411f-882f-0392191ebf0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A784A8-CAEA-4DCC-A80F-BD595091EC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945DBE-7211-4040-8DC8-A562AAA35B75}">
  <ds:schemaRefs>
    <ds:schemaRef ds:uri="3b7e306c-89b9-4506-ae2b-719c3661f9b6"/>
    <ds:schemaRef ds:uri="http://schemas.openxmlformats.org/package/2006/metadata/core-properties"/>
    <ds:schemaRef ds:uri="c13ace33-c334-411f-882f-0392191ebf05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</ds:schemaRefs>
</ds:datastoreItem>
</file>

<file path=customXml/itemProps3.xml><?xml version="1.0" encoding="utf-8"?>
<ds:datastoreItem xmlns:ds="http://schemas.openxmlformats.org/officeDocument/2006/customXml" ds:itemID="{4C122FF4-6C79-458F-AAA5-E2F09B8530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7e306c-89b9-4506-ae2b-719c3661f9b6"/>
    <ds:schemaRef ds:uri="c13ace33-c334-411f-882f-0392191ebf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513</Words>
  <Application>Microsoft Macintosh PowerPoint</Application>
  <PresentationFormat>Breedbeeld</PresentationFormat>
  <Paragraphs>95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KU Leuven</vt:lpstr>
      <vt:lpstr>KU Leuven Sedes</vt:lpstr>
      <vt:lpstr>Rebalancing de advocatuur</vt:lpstr>
      <vt:lpstr>1-Een ongemakkelijke diagnose</vt:lpstr>
      <vt:lpstr>2-De aantrekkingskracht van maximale partijdigheid</vt:lpstr>
      <vt:lpstr>3-Hellend vlak van de strijdadvocatuur</vt:lpstr>
      <vt:lpstr>4-De advocaat geeft het conflict mee vorm</vt:lpstr>
      <vt:lpstr>5-Wat met bemiddeling en collaboratief onderhandelen?</vt:lpstr>
      <vt:lpstr>6-Slaat de pendule nu te veel door naar samenwerking? </vt:lpstr>
      <vt:lpstr>7-Reflexieve partijdigheid</vt:lpstr>
      <vt:lpstr>8-Samen rebalancing mogelijk maken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2026-04-24T10:14:08Z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0x010100161DA0F3916E074EBD55F0BB14078294</vt:lpwstr>
  </property>
</Properties>
</file>